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11719-4584-1E52-33CF-25F91069E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4F9F6F2-453A-BFC1-EED0-F847E704A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18BE5D-79E2-0088-83D9-685932D3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1E7968-BD81-D43E-2F62-FD556EED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1F03C8-D773-7227-4B51-ED901593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688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F0606-0EA1-BBA0-5306-5B697910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515E63A-1E0A-3E75-7376-53585C657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3EEF96-15F4-423C-C513-661090F9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063FF5-B37E-4EF0-AC1F-C1159F2B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D105F7-7A53-6B42-60CD-EB2E1C40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611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6BEDCE7-0F6C-DA9A-93DE-6279A1A9A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B41D1C-A93C-924D-1FB9-6128DA85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48699C-8C3A-0571-3C1A-449054C1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32689F-CB5A-58D3-A9AC-8DAEF51C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BDB8DC-5CCF-2BD2-AF2F-28A8FD20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29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A1808-718C-38BC-912D-E46219B4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71089-E65C-CEC2-651F-177AEC5F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D3F791-0A29-0D48-E905-3DD18C1B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647BC2-0AE3-1678-7876-B0306D18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E458CA-1C6A-4796-A892-A5A655C7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4547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7D22D-4400-0AA9-43C8-8541832E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4BCEE66-20B3-C481-0F5B-091A73CD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3B830B-D0DA-98D2-AAF7-37236A00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3DA424-184C-D89B-1F23-2440BB3B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F78521-17AD-8D79-180B-BA04B6B1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5993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F5C43-080D-8783-AFC9-56D99E58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B2BD37-59AE-43D1-A3BD-A041E2318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663CD0C-68D0-A5A3-DA52-80A261A22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2F21AAB-CCE0-C102-1C44-736FF308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CD7C3B-A363-3512-58F9-4B90064B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C298441-2BB1-F41A-B279-11358A5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82205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EB21A-D419-D14C-5C98-290D66499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B9F512-7AED-04B9-1865-4C08F7A1B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D39915-E0C6-9A51-6A1D-42E931660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3DA675A-B40D-6391-8676-5E87C2B8D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C1D0F71-FA36-6FF4-40EA-D99F9CE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8EC92DC-E5D4-0B86-AB1A-ED424D2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6A1A23C-DDED-0FD3-D39F-9498C0DE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D68452F-1DA7-4FD5-A756-3291EF1F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62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AC7CE-5F6A-8750-D2D8-1140E629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A27BE52-DBF3-79CE-CFB5-FEAB7EA1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9B2A1B3-AB88-3FBB-6D9A-9288C82A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1E8467B-E1B8-44C3-A43F-B69531D0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915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A71110-A4AC-32A4-D03E-37AE70FC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6FDA699-A4BD-40BB-3DA2-E4AC0DE6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012FC4D-AF35-AC38-73A8-71846272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19571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66B05-1C65-E4AE-2BEB-275F440E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CABCC9-8DDB-17EE-3407-612D48C31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ABC76A5-7FEC-A66C-4C52-EE5220431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5A122B-CFAE-152D-525F-14E89F8F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574170A-971F-FB10-0BB1-CD9EE86B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BD22DE-7451-4CC1-B53F-C01E0B67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70666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9FD85-CD39-B6CF-621C-57093E49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2176553-0B99-C834-1324-BA384FB0A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970635-3AE5-CDBC-8A9D-4A0B789DA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875420-086E-A0B8-F8D9-BCA3FD75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742B2AD-1076-0B31-1A09-51EC9425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170F1BA-E2A8-549F-A678-77CEC8D0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2614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316D4E0-B8D5-2C29-F65B-1C3438ED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D5138BD-1D16-6BC9-5710-30F039B7A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F6344-4703-48A1-8D6C-44CA6355C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8F53-6F69-4532-870D-8A780EEAC21A}" type="datetimeFigureOut">
              <a:rPr lang="fo-FO" smtClean="0"/>
              <a:t>29.11.2022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C82C21-67EC-3B2F-4C5E-2F0F8856C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5032CF-4D4C-DEB1-2EE8-F06467E86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D782-6915-4799-8E04-FC0CB6C5B57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5087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E37EF3-7B6A-4EAA-DB9A-326471FF5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da-DK" sz="4800">
                <a:solidFill>
                  <a:srgbClr val="FFFFFF"/>
                </a:solidFill>
              </a:rPr>
              <a:t>Vegleiðing til at fylla út tilboð</a:t>
            </a:r>
            <a:endParaRPr lang="fo-FO" sz="4800">
              <a:solidFill>
                <a:srgbClr val="FFFFFF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81BD7C7-6EFD-C7BB-50F1-4D6BF82A0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fo-FO" dirty="0"/>
              <a:t>Útboð viðv. avsláttarskipan í samband við keyp av vørum á byggimarknaðinum til landsins stovnar</a:t>
            </a:r>
          </a:p>
        </p:txBody>
      </p:sp>
    </p:spTree>
    <p:extLst>
      <p:ext uri="{BB962C8B-B14F-4D97-AF65-F5344CB8AC3E}">
        <p14:creationId xmlns:p14="http://schemas.microsoft.com/office/powerpoint/2010/main" val="167921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5CA01-1AD1-ABB3-2B0C-C8ECC5B1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1 - Trú og heiður váttan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DF3FA9-AB76-68F6-84C9-B3A792566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Tilboðsgevari skal samstundis, sum boðið verður latið inn, vátta við trú og heiður, í hvønn mun viðkomandi hevur falna almanna skuld. Tilboðsgevari </a:t>
            </a:r>
            <a:r>
              <a:rPr lang="fo-FO" sz="1600" b="1" dirty="0"/>
              <a:t>skal </a:t>
            </a:r>
            <a:r>
              <a:rPr lang="fo-FO" sz="1600" dirty="0"/>
              <a:t>brúka Fylgiskjal 1 - Trú og heiður váttan í samband við avhendan av tilboði. </a:t>
            </a:r>
          </a:p>
          <a:p>
            <a:endParaRPr lang="da-DK" sz="1600" dirty="0"/>
          </a:p>
          <a:p>
            <a:pPr marL="0" indent="0">
              <a:buNone/>
            </a:pPr>
            <a:endParaRPr lang="fo-FO" sz="1600" dirty="0"/>
          </a:p>
        </p:txBody>
      </p:sp>
    </p:spTree>
    <p:extLst>
      <p:ext uri="{BB962C8B-B14F-4D97-AF65-F5344CB8AC3E}">
        <p14:creationId xmlns:p14="http://schemas.microsoft.com/office/powerpoint/2010/main" val="273207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A1935-0B88-7133-8F79-CC763471B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/>
          <a:lstStyle/>
          <a:p>
            <a:r>
              <a:rPr lang="fo-FO" dirty="0"/>
              <a:t>Freistir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6FF308-FF0F-F350-8C73-37A2F199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0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o-FO" sz="1600" dirty="0"/>
              <a:t>Freist at senda inn spurningar: 		</a:t>
            </a:r>
            <a:r>
              <a:rPr lang="fo-FO" sz="1600" b="1" dirty="0"/>
              <a:t>2. desember 2022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r>
              <a:rPr lang="fo-FO" sz="1600" dirty="0"/>
              <a:t>Freistin at lata inn tilboð: 		</a:t>
            </a:r>
            <a:r>
              <a:rPr lang="fo-FO" sz="1600" b="1" dirty="0"/>
              <a:t>9. desember 2022, kl. 16.00 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r>
              <a:rPr lang="fo-FO" sz="1600" dirty="0"/>
              <a:t>Tilboð, ið verða latin inn aftaná hesa freist, verða ikki viðgjørd. 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r>
              <a:rPr lang="fo-FO" sz="1600" dirty="0"/>
              <a:t>Góða eydnu - vit gleða okkum at fáa tykkara tilboð. 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endParaRPr lang="fo-FO" sz="1600" dirty="0"/>
          </a:p>
        </p:txBody>
      </p:sp>
    </p:spTree>
    <p:extLst>
      <p:ext uri="{BB962C8B-B14F-4D97-AF65-F5344CB8AC3E}">
        <p14:creationId xmlns:p14="http://schemas.microsoft.com/office/powerpoint/2010/main" val="275113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CD97B-F925-78EA-0E4F-F545EB27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Yvirlit yvir útboðstilfar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A64FAF-A245-5ACD-E49E-9947363DA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0652" cy="4351338"/>
          </a:xfrm>
        </p:spPr>
        <p:txBody>
          <a:bodyPr/>
          <a:lstStyle/>
          <a:p>
            <a:pPr marL="0" indent="0">
              <a:buNone/>
            </a:pPr>
            <a:r>
              <a:rPr lang="fo-FO" sz="1600" dirty="0"/>
              <a:t>Rammusáttmálin og tilhoyrandi fylgiskjøl:</a:t>
            </a:r>
          </a:p>
          <a:p>
            <a:r>
              <a:rPr lang="fo-FO" sz="1400" dirty="0"/>
              <a:t>Uppskot til rammusáttmála</a:t>
            </a:r>
          </a:p>
          <a:p>
            <a:r>
              <a:rPr lang="fo-FO" sz="1400" dirty="0"/>
              <a:t>Fylgiskjal A - Kravfesting</a:t>
            </a:r>
          </a:p>
          <a:p>
            <a:r>
              <a:rPr lang="fo-FO" sz="1400" dirty="0">
                <a:solidFill>
                  <a:srgbClr val="FF0000"/>
                </a:solidFill>
              </a:rPr>
              <a:t>Fylgiskjal B - Veitarans tilboð</a:t>
            </a:r>
          </a:p>
          <a:p>
            <a:r>
              <a:rPr lang="fo-FO" sz="1400" dirty="0">
                <a:solidFill>
                  <a:srgbClr val="FF0000"/>
                </a:solidFill>
              </a:rPr>
              <a:t>Fylgiskjal C - </a:t>
            </a:r>
            <a:r>
              <a:rPr lang="fo-FO" sz="1400" dirty="0" err="1">
                <a:solidFill>
                  <a:srgbClr val="FF0000"/>
                </a:solidFill>
              </a:rPr>
              <a:t>Veitarans</a:t>
            </a:r>
            <a:r>
              <a:rPr lang="fo-FO" sz="1400" dirty="0">
                <a:solidFill>
                  <a:srgbClr val="FF0000"/>
                </a:solidFill>
              </a:rPr>
              <a:t> avsláttur og prísir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r>
              <a:rPr lang="fo-FO" sz="1600" dirty="0"/>
              <a:t>Útboðsskjøl:</a:t>
            </a:r>
          </a:p>
          <a:p>
            <a:r>
              <a:rPr lang="fo-FO" sz="1400" dirty="0">
                <a:solidFill>
                  <a:srgbClr val="FF0000"/>
                </a:solidFill>
              </a:rPr>
              <a:t>Fylgiskjal 1 - Trú og heiður váttan</a:t>
            </a:r>
          </a:p>
          <a:p>
            <a:r>
              <a:rPr lang="fo-FO" sz="1400" dirty="0"/>
              <a:t>Útbjóðingarskriv</a:t>
            </a:r>
          </a:p>
          <a:p>
            <a:endParaRPr lang="da-DK" sz="1600" dirty="0"/>
          </a:p>
          <a:p>
            <a:pPr marL="0" indent="0">
              <a:buNone/>
            </a:pPr>
            <a:endParaRPr lang="fo-FO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587CB6C-55A8-782C-791F-06665BB87467}"/>
              </a:ext>
            </a:extLst>
          </p:cNvPr>
          <p:cNvSpPr txBox="1"/>
          <p:nvPr/>
        </p:nvSpPr>
        <p:spPr>
          <a:xfrm>
            <a:off x="7421388" y="2371541"/>
            <a:ext cx="3067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dirty="0">
                <a:solidFill>
                  <a:srgbClr val="FF0000"/>
                </a:solidFill>
              </a:rPr>
              <a:t>Eitt tilboð inniheldur fylgiskjøl, sum eru frámerkt við reyðari skrift. </a:t>
            </a:r>
          </a:p>
          <a:p>
            <a:endParaRPr lang="fo-FO" dirty="0">
              <a:solidFill>
                <a:srgbClr val="FF0000"/>
              </a:solidFill>
            </a:endParaRPr>
          </a:p>
          <a:p>
            <a:r>
              <a:rPr lang="fo-FO" dirty="0">
                <a:solidFill>
                  <a:srgbClr val="FF0000"/>
                </a:solidFill>
              </a:rPr>
              <a:t>Tilboðsgevari skal sostatt fylla út fylgiskjølini við reyðari skrift, tá ið tilboð verður latið inn. </a:t>
            </a:r>
          </a:p>
        </p:txBody>
      </p:sp>
    </p:spTree>
    <p:extLst>
      <p:ext uri="{BB962C8B-B14F-4D97-AF65-F5344CB8AC3E}">
        <p14:creationId xmlns:p14="http://schemas.microsoft.com/office/powerpoint/2010/main" val="84139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EC837-5E11-BCCB-FEA9-F0572F6D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Gjøgnumgongd av útvaldum fylgiskjølum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76562E-3193-AE81-1984-26EA30C2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Tær næstu síðurnar varpa ljós á útvaldu fylgiskjølini, sum hava týdning fyri tilboðsgevara, tá ið tilboð verður latið inn. </a:t>
            </a:r>
          </a:p>
          <a:p>
            <a:r>
              <a:rPr lang="fo-FO" sz="1400" dirty="0"/>
              <a:t>1) Gjøgnumgongd av Fylgiskjal A - Kravfesting</a:t>
            </a:r>
          </a:p>
          <a:p>
            <a:r>
              <a:rPr lang="fo-FO" sz="1400" dirty="0"/>
              <a:t>2) Gjøgnumgongd av Fylgiskjal B - Veitarans tilboð </a:t>
            </a:r>
          </a:p>
          <a:p>
            <a:r>
              <a:rPr lang="fo-FO" sz="1400" dirty="0"/>
              <a:t>3) Gjøgnumgongd av Fylgiskjal C - </a:t>
            </a:r>
            <a:r>
              <a:rPr lang="fo-FO" sz="1400" dirty="0" err="1"/>
              <a:t>Veitarans</a:t>
            </a:r>
            <a:r>
              <a:rPr lang="fo-FO" sz="1400" dirty="0"/>
              <a:t> avsláttur og prísir </a:t>
            </a:r>
          </a:p>
        </p:txBody>
      </p:sp>
    </p:spTree>
    <p:extLst>
      <p:ext uri="{BB962C8B-B14F-4D97-AF65-F5344CB8AC3E}">
        <p14:creationId xmlns:p14="http://schemas.microsoft.com/office/powerpoint/2010/main" val="186788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90FC2-1665-A373-3F43-192F389A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A - Kravfesting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21D32D-C47B-3330-64EF-C2037A83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Kravfestingin lýsir krøvini til tær vørur og tænastur, ið sáttmálin fevnir um. </a:t>
            </a:r>
          </a:p>
          <a:p>
            <a:pPr marL="0" indent="0">
              <a:buNone/>
            </a:pPr>
            <a:endParaRPr lang="fo-FO" sz="1600" dirty="0"/>
          </a:p>
          <a:p>
            <a:endParaRPr lang="fo-FO" sz="1600" dirty="0"/>
          </a:p>
        </p:txBody>
      </p:sp>
    </p:spTree>
    <p:extLst>
      <p:ext uri="{BB962C8B-B14F-4D97-AF65-F5344CB8AC3E}">
        <p14:creationId xmlns:p14="http://schemas.microsoft.com/office/powerpoint/2010/main" val="258413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D7715-F348-1E3C-8F47-CDD6BD1A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B - Veitarans tilboð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FFFFF1-50BE-293A-EBCE-8CF078497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Fylgiskjal A - Kravfesting lýsir krøvini til tær vørur og tænastur, sum sáttmálin fevnir um. Í Fylgiskjal B - Veitarans tilboð, </a:t>
            </a:r>
            <a:r>
              <a:rPr lang="fo-FO" sz="1600" b="1" dirty="0"/>
              <a:t>skal</a:t>
            </a:r>
            <a:r>
              <a:rPr lang="fo-FO" sz="1600" dirty="0"/>
              <a:t> tilboðsgevari svara, um krøvini í Fylgiskjal A – </a:t>
            </a:r>
            <a:r>
              <a:rPr lang="fo-FO" sz="1600" dirty="0" err="1"/>
              <a:t>Kravfesting</a:t>
            </a:r>
            <a:r>
              <a:rPr lang="fo-FO" sz="1600" dirty="0"/>
              <a:t> eru uppfylt. </a:t>
            </a:r>
          </a:p>
          <a:p>
            <a:pPr marL="0" indent="0">
              <a:buNone/>
            </a:pPr>
            <a:endParaRPr lang="fo-FO" sz="1600" u="sng" dirty="0"/>
          </a:p>
          <a:p>
            <a:pPr marL="0" indent="0">
              <a:buNone/>
            </a:pPr>
            <a:endParaRPr lang="fo-FO" sz="1600" u="sng" dirty="0"/>
          </a:p>
          <a:p>
            <a:pPr marL="0" indent="0">
              <a:buNone/>
            </a:pPr>
            <a:endParaRPr lang="fo-FO" sz="1400" dirty="0"/>
          </a:p>
        </p:txBody>
      </p:sp>
    </p:spTree>
    <p:extLst>
      <p:ext uri="{BB962C8B-B14F-4D97-AF65-F5344CB8AC3E}">
        <p14:creationId xmlns:p14="http://schemas.microsoft.com/office/powerpoint/2010/main" val="56932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31685-B4E4-911D-38E8-B95A7627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B - Veitarans tilboð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1EE60E9-5125-1327-EBE7-C2E89025A5B8}"/>
              </a:ext>
            </a:extLst>
          </p:cNvPr>
          <p:cNvSpPr txBox="1"/>
          <p:nvPr/>
        </p:nvSpPr>
        <p:spPr>
          <a:xfrm>
            <a:off x="796904" y="1881895"/>
            <a:ext cx="10598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1600" dirty="0"/>
              <a:t>Tilboðsgevari skal í teiginum ”Lúkan av minstukrøvum” svara J (Ja) ella N (Nei) til, um krøvini eru uppfylt.  </a:t>
            </a:r>
          </a:p>
        </p:txBody>
      </p:sp>
      <p:sp>
        <p:nvSpPr>
          <p:cNvPr id="18" name="Pladsholder til indhold 17">
            <a:extLst>
              <a:ext uri="{FF2B5EF4-FFF2-40B4-BE49-F238E27FC236}">
                <a16:creationId xmlns:a16="http://schemas.microsoft.com/office/drawing/2014/main" id="{7DE30C54-478A-5E94-EAE9-2E9CF49ED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o-FO" dirty="0"/>
          </a:p>
          <a:p>
            <a:pPr marL="0" indent="0">
              <a:buNone/>
            </a:pPr>
            <a:endParaRPr lang="fo-FO" dirty="0"/>
          </a:p>
          <a:p>
            <a:pPr marL="0" indent="0">
              <a:buNone/>
            </a:pPr>
            <a:endParaRPr lang="fo-FO" dirty="0"/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44B59B7-FA7D-8892-9E70-5B554A96F9B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496786"/>
          <a:ext cx="10515600" cy="1009015"/>
        </p:xfrm>
        <a:graphic>
          <a:graphicData uri="http://schemas.openxmlformats.org/drawingml/2006/table">
            <a:tbl>
              <a:tblPr firstRow="1" firstCol="1" bandRow="1"/>
              <a:tblGrid>
                <a:gridCol w="3504499">
                  <a:extLst>
                    <a:ext uri="{9D8B030D-6E8A-4147-A177-3AD203B41FA5}">
                      <a16:colId xmlns:a16="http://schemas.microsoft.com/office/drawing/2014/main" val="2032724031"/>
                    </a:ext>
                  </a:extLst>
                </a:gridCol>
                <a:gridCol w="3504499">
                  <a:extLst>
                    <a:ext uri="{9D8B030D-6E8A-4147-A177-3AD203B41FA5}">
                      <a16:colId xmlns:a16="http://schemas.microsoft.com/office/drawing/2014/main" val="446111036"/>
                    </a:ext>
                  </a:extLst>
                </a:gridCol>
                <a:gridCol w="3506602">
                  <a:extLst>
                    <a:ext uri="{9D8B030D-6E8A-4147-A177-3AD203B41FA5}">
                      <a16:colId xmlns:a16="http://schemas.microsoft.com/office/drawing/2014/main" val="428234659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fo-F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Minstukrøv</a:t>
                      </a:r>
                      <a:endParaRPr lang="fo-FO" sz="90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fo-F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Lúkan av minstukrøvum</a:t>
                      </a:r>
                      <a:endParaRPr lang="fo-FO" sz="90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fo-F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 (J) ella Nei (N)</a:t>
                      </a:r>
                      <a:endParaRPr lang="fo-FO" sz="90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fo-F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Viðmerkingar frá tilboðsgevara</a:t>
                      </a:r>
                      <a:endParaRPr lang="fo-FO" sz="90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90465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fo-F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Lýkur tilboðsgevari øll krøv í </a:t>
                      </a:r>
                      <a:r>
                        <a:rPr lang="fo-FO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Fylgiskjali A - Kravfesting</a:t>
                      </a:r>
                      <a:r>
                        <a:rPr lang="fo-F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? </a:t>
                      </a:r>
                      <a:endParaRPr lang="fo-FO" sz="90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fo-FO" sz="900" b="1" dirty="0">
                          <a:effectLst/>
                          <a:latin typeface="Univia Pro Ligh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o-FO" sz="900" dirty="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fo-FO" sz="900" b="1" dirty="0">
                          <a:effectLst/>
                          <a:latin typeface="Univia Pro Ligh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o-FO" sz="900" dirty="0">
                        <a:effectLst/>
                        <a:latin typeface="Univia Pro Ligh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077879"/>
                  </a:ext>
                </a:extLst>
              </a:tr>
            </a:tbl>
          </a:graphicData>
        </a:graphic>
      </p:graphicFrame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F39BE80A-B733-856B-CFC5-B94687DA47ED}"/>
              </a:ext>
            </a:extLst>
          </p:cNvPr>
          <p:cNvCxnSpPr/>
          <p:nvPr/>
        </p:nvCxnSpPr>
        <p:spPr>
          <a:xfrm>
            <a:off x="6147128" y="2220449"/>
            <a:ext cx="0" cy="1991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86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6C351-DA7F-69ED-49BE-730FB863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C - </a:t>
            </a:r>
            <a:r>
              <a:rPr lang="fo-FO" dirty="0" err="1"/>
              <a:t>Veitarans</a:t>
            </a:r>
            <a:r>
              <a:rPr lang="fo-FO" dirty="0"/>
              <a:t> avsláttur og prísir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297447-CFC3-0058-57E1-DCACC7CA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Gjaldstovan ynskir at fáa avsláttur fyri allar greinaðu vørubólkarnar í arkinum </a:t>
            </a:r>
            <a:r>
              <a:rPr lang="fo-FO" sz="1600" b="1" i="1" dirty="0"/>
              <a:t>Avsláttur – vørubólkar</a:t>
            </a:r>
            <a:r>
              <a:rPr lang="fo-FO" sz="1600" i="1" dirty="0"/>
              <a:t>. </a:t>
            </a:r>
          </a:p>
          <a:p>
            <a:pPr marL="0" indent="0">
              <a:buNone/>
            </a:pPr>
            <a:endParaRPr lang="fo-FO" sz="1600" i="1" dirty="0"/>
          </a:p>
          <a:p>
            <a:pPr marL="0" indent="0">
              <a:buNone/>
            </a:pPr>
            <a:endParaRPr lang="da-DK" sz="1600" dirty="0"/>
          </a:p>
          <a:p>
            <a:endParaRPr lang="da-DK" sz="1600" dirty="0"/>
          </a:p>
          <a:p>
            <a:pPr marL="0" indent="0">
              <a:buNone/>
            </a:pPr>
            <a:endParaRPr lang="fo-FO" sz="16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B7BD5900-7674-E6AE-3CF9-BED41F335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67800"/>
              </p:ext>
            </p:extLst>
          </p:nvPr>
        </p:nvGraphicFramePr>
        <p:xfrm>
          <a:off x="1008790" y="2401037"/>
          <a:ext cx="9657245" cy="4223327"/>
        </p:xfrm>
        <a:graphic>
          <a:graphicData uri="http://schemas.openxmlformats.org/drawingml/2006/table">
            <a:tbl>
              <a:tblPr/>
              <a:tblGrid>
                <a:gridCol w="1371396">
                  <a:extLst>
                    <a:ext uri="{9D8B030D-6E8A-4147-A177-3AD203B41FA5}">
                      <a16:colId xmlns:a16="http://schemas.microsoft.com/office/drawing/2014/main" val="867387357"/>
                    </a:ext>
                  </a:extLst>
                </a:gridCol>
                <a:gridCol w="334360">
                  <a:extLst>
                    <a:ext uri="{9D8B030D-6E8A-4147-A177-3AD203B41FA5}">
                      <a16:colId xmlns:a16="http://schemas.microsoft.com/office/drawing/2014/main" val="1993595004"/>
                    </a:ext>
                  </a:extLst>
                </a:gridCol>
                <a:gridCol w="1013529">
                  <a:extLst>
                    <a:ext uri="{9D8B030D-6E8A-4147-A177-3AD203B41FA5}">
                      <a16:colId xmlns:a16="http://schemas.microsoft.com/office/drawing/2014/main" val="2871184898"/>
                    </a:ext>
                  </a:extLst>
                </a:gridCol>
                <a:gridCol w="303013">
                  <a:extLst>
                    <a:ext uri="{9D8B030D-6E8A-4147-A177-3AD203B41FA5}">
                      <a16:colId xmlns:a16="http://schemas.microsoft.com/office/drawing/2014/main" val="55788283"/>
                    </a:ext>
                  </a:extLst>
                </a:gridCol>
                <a:gridCol w="2371863">
                  <a:extLst>
                    <a:ext uri="{9D8B030D-6E8A-4147-A177-3AD203B41FA5}">
                      <a16:colId xmlns:a16="http://schemas.microsoft.com/office/drawing/2014/main" val="1292700336"/>
                    </a:ext>
                  </a:extLst>
                </a:gridCol>
                <a:gridCol w="3239108">
                  <a:extLst>
                    <a:ext uri="{9D8B030D-6E8A-4147-A177-3AD203B41FA5}">
                      <a16:colId xmlns:a16="http://schemas.microsoft.com/office/drawing/2014/main" val="9330997"/>
                    </a:ext>
                  </a:extLst>
                </a:gridCol>
                <a:gridCol w="1023976">
                  <a:extLst>
                    <a:ext uri="{9D8B030D-6E8A-4147-A177-3AD203B41FA5}">
                      <a16:colId xmlns:a16="http://schemas.microsoft.com/office/drawing/2014/main" val="3710772625"/>
                    </a:ext>
                  </a:extLst>
                </a:gridCol>
              </a:tblGrid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Høvuðsvørubólkur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Vørubólkur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Vørusløg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Veittur avsláttur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Viðmerkingar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434"/>
                  </a:ext>
                </a:extLst>
              </a:tr>
              <a:tr h="138739"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15531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520349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Bori- og skrúvumaskinur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765193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Rundsagir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365222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Stikksagir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320632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Vinkulslíparar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661108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Multimaskinur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49410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Kappsagir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4045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Útvarpstól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180445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Bori- og meitilsleggjur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944405"/>
                  </a:ext>
                </a:extLst>
              </a:tr>
              <a:tr h="149614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Tilhoyr til øll merkini av amboðunum omanfyri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441211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552252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Amboðskassar og veggir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408461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Betong- og steinborir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16433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 og bitsset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99987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Gassblus, gass v.m.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78081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Hamarar, kúbein, sleggjur og meitlar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150865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Hektipistólar og hektir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046578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119004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Høvlar, fílir og raspir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875533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Knívar og bløð v.m.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796380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Lyklar og toppar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283973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Málibond, tummastokkar og blýantar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338512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Múraramboð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249767"/>
                  </a:ext>
                </a:extLst>
              </a:tr>
              <a:tr h="149614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Besløg, seymir og skrúvur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6929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Bond og tog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339930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Grovbesløg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62984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Hillaberarar og 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433265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 til vindeygu og hurðar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43928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Hurðapumpur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147175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Lásavørur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37035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 profilar og inventarbesløg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06313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Ristir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550119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Smábesløg og hongsl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394157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Spennireimar og stroppar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81920"/>
                  </a:ext>
                </a:extLst>
              </a:tr>
            </a:tbl>
          </a:graphicData>
        </a:graphic>
      </p:graphicFrame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6982D10C-F720-B504-56DC-A1707E72DCFF}"/>
              </a:ext>
            </a:extLst>
          </p:cNvPr>
          <p:cNvCxnSpPr/>
          <p:nvPr/>
        </p:nvCxnSpPr>
        <p:spPr>
          <a:xfrm>
            <a:off x="8029022" y="2141466"/>
            <a:ext cx="0" cy="1073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2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6C351-DA7F-69ED-49BE-730FB863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C - </a:t>
            </a:r>
            <a:r>
              <a:rPr lang="fo-FO" dirty="0" err="1"/>
              <a:t>Veitarans</a:t>
            </a:r>
            <a:r>
              <a:rPr lang="fo-FO" dirty="0"/>
              <a:t> avsláttur og prísir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297447-CFC3-0058-57E1-DCACC7CA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/>
              <a:t>Gjaldstovan ynskir at fáa avsláttur fyri allar greinaðu vørubólkarnar í arkinum </a:t>
            </a:r>
            <a:r>
              <a:rPr lang="fo-FO" sz="1600" b="1" i="1" dirty="0"/>
              <a:t>Avsláttur – vørusløg</a:t>
            </a:r>
            <a:r>
              <a:rPr lang="fo-FO" sz="1600" i="1" dirty="0"/>
              <a:t>. </a:t>
            </a:r>
          </a:p>
          <a:p>
            <a:pPr marL="0" indent="0">
              <a:buNone/>
            </a:pPr>
            <a:endParaRPr lang="fo-FO" sz="1600" i="1" dirty="0"/>
          </a:p>
          <a:p>
            <a:pPr marL="0" indent="0">
              <a:buNone/>
            </a:pPr>
            <a:endParaRPr lang="da-DK" sz="1600" dirty="0"/>
          </a:p>
          <a:p>
            <a:endParaRPr lang="da-DK" sz="1600" dirty="0"/>
          </a:p>
          <a:p>
            <a:pPr marL="0" indent="0">
              <a:buNone/>
            </a:pPr>
            <a:endParaRPr lang="fo-FO" sz="16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58CEDD1-14F5-6681-983A-8A11D1F15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06740"/>
              </p:ext>
            </p:extLst>
          </p:nvPr>
        </p:nvGraphicFramePr>
        <p:xfrm>
          <a:off x="961596" y="2269626"/>
          <a:ext cx="9680836" cy="4099872"/>
        </p:xfrm>
        <a:graphic>
          <a:graphicData uri="http://schemas.openxmlformats.org/drawingml/2006/table">
            <a:tbl>
              <a:tblPr/>
              <a:tblGrid>
                <a:gridCol w="1374747">
                  <a:extLst>
                    <a:ext uri="{9D8B030D-6E8A-4147-A177-3AD203B41FA5}">
                      <a16:colId xmlns:a16="http://schemas.microsoft.com/office/drawing/2014/main" val="1069363149"/>
                    </a:ext>
                  </a:extLst>
                </a:gridCol>
                <a:gridCol w="335176">
                  <a:extLst>
                    <a:ext uri="{9D8B030D-6E8A-4147-A177-3AD203B41FA5}">
                      <a16:colId xmlns:a16="http://schemas.microsoft.com/office/drawing/2014/main" val="706951637"/>
                    </a:ext>
                  </a:extLst>
                </a:gridCol>
                <a:gridCol w="1016003">
                  <a:extLst>
                    <a:ext uri="{9D8B030D-6E8A-4147-A177-3AD203B41FA5}">
                      <a16:colId xmlns:a16="http://schemas.microsoft.com/office/drawing/2014/main" val="418027402"/>
                    </a:ext>
                  </a:extLst>
                </a:gridCol>
                <a:gridCol w="303753">
                  <a:extLst>
                    <a:ext uri="{9D8B030D-6E8A-4147-A177-3AD203B41FA5}">
                      <a16:colId xmlns:a16="http://schemas.microsoft.com/office/drawing/2014/main" val="2564310478"/>
                    </a:ext>
                  </a:extLst>
                </a:gridCol>
                <a:gridCol w="2377658">
                  <a:extLst>
                    <a:ext uri="{9D8B030D-6E8A-4147-A177-3AD203B41FA5}">
                      <a16:colId xmlns:a16="http://schemas.microsoft.com/office/drawing/2014/main" val="4140094864"/>
                    </a:ext>
                  </a:extLst>
                </a:gridCol>
                <a:gridCol w="3247021">
                  <a:extLst>
                    <a:ext uri="{9D8B030D-6E8A-4147-A177-3AD203B41FA5}">
                      <a16:colId xmlns:a16="http://schemas.microsoft.com/office/drawing/2014/main" val="2864498446"/>
                    </a:ext>
                  </a:extLst>
                </a:gridCol>
                <a:gridCol w="1026478">
                  <a:extLst>
                    <a:ext uri="{9D8B030D-6E8A-4147-A177-3AD203B41FA5}">
                      <a16:colId xmlns:a16="http://schemas.microsoft.com/office/drawing/2014/main" val="1252725322"/>
                    </a:ext>
                  </a:extLst>
                </a:gridCol>
              </a:tblGrid>
              <a:tr h="131503"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Høvuðsvørubólkur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Vørubólkur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Vørusløg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Veittur avsláttur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Viðmerkingar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563095"/>
                  </a:ext>
                </a:extLst>
              </a:tr>
              <a:tr h="131503"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5512" marR="5512" marT="55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o-F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05892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7584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Bori- og skrúvumaskinur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85739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Rundsagir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99665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Stikksagir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89026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Vinkulslíparar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644026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Multimaskinur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36304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Kappsagir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67096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Útvarpstól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273057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Bori- og meitilsleggjur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483012"/>
                  </a:ext>
                </a:extLst>
              </a:tr>
              <a:tr h="104883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Tilhoyr til øll merkini av amboðunum omanfyri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05814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3214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Amboðskassar og veggir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23243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Betong- og steinborir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470150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 og bitsset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80682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Gassblus, gass v.m.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67184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Hamarar, kúbein, sleggjur og meitlar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45323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Hektipistólar og hektir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36520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Hondsagir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96736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Høvlar, fílir og raspir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72083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Knívar og bløð v.m.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418294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Lyklar og toppar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656985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Málibond, tummastokkar og blýantar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04692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Múraramboð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252326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Besløg, seymir og skrúvur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6352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Bond og tog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192936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Grovbesløg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07731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Hillaberarar og 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884054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Besløg til vindeygu og hurðar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13906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Hurðapumpur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902232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Lásavørur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53288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 profilar og inventarbesløg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40791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Ristir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06607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Smábesløg og hongsl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522407"/>
                  </a:ext>
                </a:extLst>
              </a:tr>
              <a:tr h="103409"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Spennireimar og stroppar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o-F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512" marR="5512" marT="5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2" marR="5512" marT="5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885792"/>
                  </a:ext>
                </a:extLst>
              </a:tr>
            </a:tbl>
          </a:graphicData>
        </a:graphic>
      </p:graphicFrame>
      <p:cxnSp>
        <p:nvCxnSpPr>
          <p:cNvPr id="8" name="Lige pilforbindelse 7">
            <a:extLst>
              <a:ext uri="{FF2B5EF4-FFF2-40B4-BE49-F238E27FC236}">
                <a16:creationId xmlns:a16="http://schemas.microsoft.com/office/drawing/2014/main" id="{C32F4AB7-D94D-C5E1-2E60-EFF98FAA5FF0}"/>
              </a:ext>
            </a:extLst>
          </p:cNvPr>
          <p:cNvCxnSpPr/>
          <p:nvPr/>
        </p:nvCxnSpPr>
        <p:spPr>
          <a:xfrm>
            <a:off x="8677951" y="2082472"/>
            <a:ext cx="0" cy="6607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01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6C351-DA7F-69ED-49BE-730FB863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/>
              <a:t>Fylgiskjal C - </a:t>
            </a:r>
            <a:r>
              <a:rPr lang="fo-FO" dirty="0" err="1"/>
              <a:t>Veitarans</a:t>
            </a:r>
            <a:r>
              <a:rPr lang="fo-FO" dirty="0"/>
              <a:t> avsláttur og prísir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297447-CFC3-0058-57E1-DCACC7CA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o-FO" sz="1600" dirty="0" err="1"/>
              <a:t>Tilboðsgevari</a:t>
            </a:r>
            <a:r>
              <a:rPr lang="fo-FO" sz="1600" dirty="0"/>
              <a:t> </a:t>
            </a:r>
            <a:r>
              <a:rPr lang="fo-FO" sz="1600" b="1" dirty="0"/>
              <a:t>skal </a:t>
            </a:r>
            <a:r>
              <a:rPr lang="fo-FO" sz="1600" dirty="0"/>
              <a:t>fylla út ein prís fyri útkoyring av vørum til stovnar kring alt landið. </a:t>
            </a:r>
            <a:r>
              <a:rPr lang="fo-FO" sz="1600" dirty="0" err="1"/>
              <a:t>Tilboðsgevari</a:t>
            </a:r>
            <a:r>
              <a:rPr lang="fo-FO" sz="1600" dirty="0"/>
              <a:t> </a:t>
            </a:r>
            <a:r>
              <a:rPr lang="fo-FO" sz="1600" b="1" dirty="0"/>
              <a:t>skal </a:t>
            </a:r>
            <a:r>
              <a:rPr lang="fo-FO" sz="1600" dirty="0"/>
              <a:t>fylla út ein prís pr. túr – kr. u./MVG. </a:t>
            </a:r>
          </a:p>
          <a:p>
            <a:pPr marL="0" indent="0">
              <a:buNone/>
            </a:pPr>
            <a:endParaRPr lang="fo-FO" sz="1600" dirty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endParaRPr lang="da-DK" sz="1600" dirty="0"/>
          </a:p>
          <a:p>
            <a:endParaRPr lang="da-DK" sz="1600" dirty="0"/>
          </a:p>
          <a:p>
            <a:pPr marL="0" indent="0">
              <a:buNone/>
            </a:pPr>
            <a:endParaRPr lang="fo-FO" sz="16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377B24A-7DA9-BAB6-B7EC-508232779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01679"/>
              </p:ext>
            </p:extLst>
          </p:nvPr>
        </p:nvGraphicFramePr>
        <p:xfrm>
          <a:off x="838200" y="3044031"/>
          <a:ext cx="10515599" cy="1914525"/>
        </p:xfrm>
        <a:graphic>
          <a:graphicData uri="http://schemas.openxmlformats.org/drawingml/2006/table">
            <a:tbl>
              <a:tblPr/>
              <a:tblGrid>
                <a:gridCol w="4177146">
                  <a:extLst>
                    <a:ext uri="{9D8B030D-6E8A-4147-A177-3AD203B41FA5}">
                      <a16:colId xmlns:a16="http://schemas.microsoft.com/office/drawing/2014/main" val="1253326736"/>
                    </a:ext>
                  </a:extLst>
                </a:gridCol>
                <a:gridCol w="698268">
                  <a:extLst>
                    <a:ext uri="{9D8B030D-6E8A-4147-A177-3AD203B41FA5}">
                      <a16:colId xmlns:a16="http://schemas.microsoft.com/office/drawing/2014/main" val="2936076274"/>
                    </a:ext>
                  </a:extLst>
                </a:gridCol>
                <a:gridCol w="2660073">
                  <a:extLst>
                    <a:ext uri="{9D8B030D-6E8A-4147-A177-3AD203B41FA5}">
                      <a16:colId xmlns:a16="http://schemas.microsoft.com/office/drawing/2014/main" val="3641502661"/>
                    </a:ext>
                  </a:extLst>
                </a:gridCol>
                <a:gridCol w="2980112">
                  <a:extLst>
                    <a:ext uri="{9D8B030D-6E8A-4147-A177-3AD203B41FA5}">
                      <a16:colId xmlns:a16="http://schemas.microsoft.com/office/drawing/2014/main" val="361444767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fo-F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Vørunavn - Lýsing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Eind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Mongd til prísmeting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Eindarprísur kr. u./MVG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87626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l" fontAlgn="ctr"/>
                      <a: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Veitarin skal koyra út vørur til bústaðir hjá stovnum kring alt landið. Vit vænta á leið 200 túrar á hálvt m</a:t>
                      </a:r>
                      <a:r>
                        <a:rPr lang="fo-FO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/100 kg. </a:t>
                      </a:r>
                      <a:b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o-FO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Íroknað prísin eru allar útreiðslur í samband við útkoyring av vørum til avtalaða stað. </a:t>
                      </a:r>
                      <a:b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o-F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o-FO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/kg.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o-F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o-F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06588"/>
                  </a:ext>
                </a:extLst>
              </a:tr>
            </a:tbl>
          </a:graphicData>
        </a:graphic>
      </p:graphicFrame>
      <p:cxnSp>
        <p:nvCxnSpPr>
          <p:cNvPr id="8" name="Lige pilforbindelse 7">
            <a:extLst>
              <a:ext uri="{FF2B5EF4-FFF2-40B4-BE49-F238E27FC236}">
                <a16:creationId xmlns:a16="http://schemas.microsoft.com/office/drawing/2014/main" id="{B131247D-13DB-0B0F-5F64-4BEC3C5A42FE}"/>
              </a:ext>
            </a:extLst>
          </p:cNvPr>
          <p:cNvCxnSpPr/>
          <p:nvPr/>
        </p:nvCxnSpPr>
        <p:spPr>
          <a:xfrm>
            <a:off x="9822426" y="2147365"/>
            <a:ext cx="0" cy="19644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1151</Words>
  <Application>Microsoft Office PowerPoint</Application>
  <PresentationFormat>Widescreen</PresentationFormat>
  <Paragraphs>538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Univia Pro Light</vt:lpstr>
      <vt:lpstr>Office-tema</vt:lpstr>
      <vt:lpstr>Vegleiðing til at fylla út tilboð</vt:lpstr>
      <vt:lpstr>Yvirlit yvir útboðstilfar</vt:lpstr>
      <vt:lpstr>Gjøgnumgongd av útvaldum fylgiskjølum</vt:lpstr>
      <vt:lpstr>Fylgiskjal A - Kravfesting</vt:lpstr>
      <vt:lpstr>Fylgiskjal B - Veitarans tilboð</vt:lpstr>
      <vt:lpstr>Fylgiskjal B - Veitarans tilboð </vt:lpstr>
      <vt:lpstr>Fylgiskjal C - Veitarans avsláttur og prísir</vt:lpstr>
      <vt:lpstr>Fylgiskjal C - Veitarans avsláttur og prísir</vt:lpstr>
      <vt:lpstr>Fylgiskjal C - Veitarans avsláttur og prísir</vt:lpstr>
      <vt:lpstr>Fylgiskjal 1 - Trú og heiður váttan</vt:lpstr>
      <vt:lpstr>Freistir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Vegleiðing til at fylla út tilboð</dc:title>
  <dc:creator>Rói Mohr Jónsson</dc:creator>
  <cp:lastModifiedBy>Rói Mohr Jónsson</cp:lastModifiedBy>
  <cp:revision>18</cp:revision>
  <dcterms:created xsi:type="dcterms:W3CDTF">2022-09-20T09:41:38Z</dcterms:created>
  <dcterms:modified xsi:type="dcterms:W3CDTF">2022-11-29T13:17:29Z</dcterms:modified>
</cp:coreProperties>
</file>